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56" r:id="rId3"/>
    <p:sldId id="266" r:id="rId4"/>
    <p:sldId id="267" r:id="rId5"/>
    <p:sldId id="257" r:id="rId6"/>
    <p:sldId id="258" r:id="rId7"/>
    <p:sldId id="259" r:id="rId8"/>
    <p:sldId id="260" r:id="rId9"/>
    <p:sldId id="261" r:id="rId10"/>
    <p:sldId id="262"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75" autoAdjust="0"/>
    <p:restoredTop sz="94737" autoAdjust="0"/>
  </p:normalViewPr>
  <p:slideViewPr>
    <p:cSldViewPr>
      <p:cViewPr varScale="1">
        <p:scale>
          <a:sx n="73" d="100"/>
          <a:sy n="73" d="100"/>
        </p:scale>
        <p:origin x="-193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3/17/2020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3/17/2020</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520940" cy="4800600"/>
          </a:xfrm>
        </p:spPr>
        <p:txBody>
          <a:bodyPr/>
          <a:lstStyle/>
          <a:p>
            <a:pPr algn="r"/>
            <a:r>
              <a:rPr lang="ar-EG">
                <a:solidFill>
                  <a:srgbClr val="FF0000"/>
                </a:solidFill>
              </a:rPr>
              <a:t>محاضرة </a:t>
            </a:r>
            <a:r>
              <a:rPr lang="ar-EG" smtClean="0">
                <a:solidFill>
                  <a:srgbClr val="FF0000"/>
                </a:solidFill>
              </a:rPr>
              <a:t>2 </a:t>
            </a:r>
            <a:r>
              <a:rPr lang="ar-EG" dirty="0">
                <a:solidFill>
                  <a:srgbClr val="FF0000"/>
                </a:solidFill>
              </a:rPr>
              <a:t/>
            </a:r>
            <a:br>
              <a:rPr lang="ar-EG" dirty="0">
                <a:solidFill>
                  <a:srgbClr val="FF0000"/>
                </a:solidFill>
              </a:rPr>
            </a:br>
            <a:r>
              <a:rPr lang="ar-EG" dirty="0">
                <a:solidFill>
                  <a:srgbClr val="FF0000"/>
                </a:solidFill>
              </a:rPr>
              <a:t>اسم المقرر: نظام التعليم في مصر والاتجاهات المعاصرة</a:t>
            </a:r>
            <a:br>
              <a:rPr lang="ar-EG" dirty="0">
                <a:solidFill>
                  <a:srgbClr val="FF0000"/>
                </a:solidFill>
              </a:rPr>
            </a:br>
            <a:r>
              <a:rPr lang="ar-EG" dirty="0">
                <a:solidFill>
                  <a:srgbClr val="FF0000"/>
                </a:solidFill>
              </a:rPr>
              <a:t>كود المقرر: </a:t>
            </a:r>
            <a:r>
              <a:rPr lang="en-US" dirty="0">
                <a:solidFill>
                  <a:srgbClr val="FF0000"/>
                </a:solidFill>
              </a:rPr>
              <a:t>comp 421</a:t>
            </a:r>
            <a:r>
              <a:rPr lang="ar-EG" dirty="0">
                <a:solidFill>
                  <a:srgbClr val="FF0000"/>
                </a:solidFill>
              </a:rPr>
              <a:t/>
            </a:r>
            <a:br>
              <a:rPr lang="ar-EG" dirty="0">
                <a:solidFill>
                  <a:srgbClr val="FF0000"/>
                </a:solidFill>
              </a:rPr>
            </a:br>
            <a:r>
              <a:rPr lang="ar-EG" dirty="0">
                <a:solidFill>
                  <a:srgbClr val="FF0000"/>
                </a:solidFill>
              </a:rPr>
              <a:t>أستاذ المقرر: د. فاطمة محمد منير اللمعي</a:t>
            </a:r>
            <a:br>
              <a:rPr lang="ar-EG" dirty="0">
                <a:solidFill>
                  <a:srgbClr val="FF0000"/>
                </a:solidFill>
              </a:rPr>
            </a:br>
            <a:r>
              <a:rPr lang="ar-EG" dirty="0">
                <a:solidFill>
                  <a:srgbClr val="FF0000"/>
                </a:solidFill>
              </a:rPr>
              <a:t>اسم الشعبة: جميع الشعب العلمية والأدبية والفنية ماعدا الطفولة</a:t>
            </a:r>
            <a:br>
              <a:rPr lang="ar-EG" dirty="0">
                <a:solidFill>
                  <a:srgbClr val="FF0000"/>
                </a:solidFill>
              </a:rPr>
            </a:br>
            <a:r>
              <a:rPr lang="ar-EG" dirty="0">
                <a:solidFill>
                  <a:srgbClr val="FF0000"/>
                </a:solidFill>
              </a:rPr>
              <a:t>الفرقة الدراسية: الفرقة الرابعة</a:t>
            </a:r>
            <a:endParaRPr lang="ar-EG" dirty="0"/>
          </a:p>
        </p:txBody>
      </p:sp>
    </p:spTree>
    <p:extLst>
      <p:ext uri="{BB962C8B-B14F-4D97-AF65-F5344CB8AC3E}">
        <p14:creationId xmlns:p14="http://schemas.microsoft.com/office/powerpoint/2010/main" val="2885519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108543"/>
          </a:xfrm>
          <a:prstGeom prst="rect">
            <a:avLst/>
          </a:prstGeom>
        </p:spPr>
        <p:txBody>
          <a:bodyPr wrap="square">
            <a:spAutoFit/>
          </a:bodyPr>
          <a:lstStyle/>
          <a:p>
            <a:pPr algn="r" rtl="1"/>
            <a:r>
              <a:rPr lang="ar-EG" sz="2800" dirty="0" smtClean="0"/>
              <a:t>3. الانفجار السكاني:</a:t>
            </a:r>
          </a:p>
          <a:p>
            <a:pPr algn="r" rtl="1"/>
            <a:endParaRPr lang="ar-EG" sz="2800" dirty="0"/>
          </a:p>
          <a:p>
            <a:pPr algn="r" rtl="1"/>
            <a:r>
              <a:rPr lang="ar-EG" sz="2800" dirty="0" smtClean="0"/>
              <a:t>إن الإنفجار </a:t>
            </a:r>
            <a:r>
              <a:rPr lang="ar-EG" sz="2800" dirty="0"/>
              <a:t>السكانى </a:t>
            </a:r>
            <a:r>
              <a:rPr lang="ar-EG" sz="2800" dirty="0" smtClean="0"/>
              <a:t>لا يمثل مشكلة فى </a:t>
            </a:r>
            <a:r>
              <a:rPr lang="ar-EG" sz="2800" dirty="0"/>
              <a:t>حد ذاته ما دامت معدلات التنمية </a:t>
            </a:r>
            <a:r>
              <a:rPr lang="ar-EG" sz="2800" dirty="0" smtClean="0"/>
              <a:t>التربوية </a:t>
            </a:r>
            <a:r>
              <a:rPr lang="ar-EG" sz="2800" dirty="0"/>
              <a:t>تتمشى معه بنفس السرعة. ولكن الانفجار السكانى يسود فى المجتمعات  النامية وهى التى تعجز مواردها الإقتصادية عن توفير الفرص التعليمية لإبنائها بمعدل </a:t>
            </a:r>
            <a:r>
              <a:rPr lang="ar-EG" sz="2800" dirty="0" smtClean="0"/>
              <a:t>يتماشى </a:t>
            </a:r>
            <a:r>
              <a:rPr lang="ar-EG" sz="2800" dirty="0"/>
              <a:t>مع معدل تزايد </a:t>
            </a:r>
            <a:r>
              <a:rPr lang="ar-EG" sz="2800" dirty="0" smtClean="0"/>
              <a:t>السكان بها .</a:t>
            </a:r>
          </a:p>
          <a:p>
            <a:pPr algn="r" rtl="1"/>
            <a:endParaRPr lang="en-US" sz="2800" dirty="0"/>
          </a:p>
        </p:txBody>
      </p:sp>
    </p:spTree>
    <p:extLst>
      <p:ext uri="{BB962C8B-B14F-4D97-AF65-F5344CB8AC3E}">
        <p14:creationId xmlns:p14="http://schemas.microsoft.com/office/powerpoint/2010/main" val="45000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algn="r" rtl="1"/>
            <a:r>
              <a:rPr lang="ar-EG" sz="2800" b="1" u="sng" dirty="0"/>
              <a:t>العوامل الإقتصادية :</a:t>
            </a:r>
            <a:endParaRPr lang="en-US" sz="2800" dirty="0"/>
          </a:p>
          <a:p>
            <a:pPr algn="r"/>
            <a:r>
              <a:rPr lang="ar-EG" sz="2800" dirty="0"/>
              <a:t>تخضع نظم التعليم للأوضاع الإقتصادية السائدة فى المجتمع سواء بالنسبة لتحديد </a:t>
            </a:r>
            <a:r>
              <a:rPr lang="ar-EG" sz="2800" dirty="0" smtClean="0"/>
              <a:t>مستوى </a:t>
            </a:r>
            <a:r>
              <a:rPr lang="ar-EG" sz="2800" dirty="0"/>
              <a:t>التعليم ومناهجه أو طرقه وأساليبه بصفة </a:t>
            </a:r>
            <a:r>
              <a:rPr lang="ar-EG" sz="2800" dirty="0" smtClean="0"/>
              <a:t>عامة.</a:t>
            </a:r>
          </a:p>
          <a:p>
            <a:pPr algn="r"/>
            <a:r>
              <a:rPr lang="ar-EG" sz="2800" dirty="0"/>
              <a:t>ولا شك أن الإمكانات الإقتصادية التى تتوفر لدى الشعوب تلعب دوراً هاماً فى النظام التعليمى بها، فنجد أن الأقتصاد والتعليم بينهما علاقة متبادلة يتأثر كل منهما بالآخر إلى حد </a:t>
            </a:r>
            <a:r>
              <a:rPr lang="ar-EG" sz="2800" dirty="0" smtClean="0"/>
              <a:t>كبير.ويتضح تأثير العامل الاقتصادي في عدة نقاط أساسية هي : </a:t>
            </a:r>
            <a:endParaRPr lang="en-US" sz="2800" dirty="0"/>
          </a:p>
          <a:p>
            <a:pPr algn="r"/>
            <a:r>
              <a:rPr lang="ar-EG" sz="2800" dirty="0" smtClean="0"/>
              <a:t>1. درجة </a:t>
            </a:r>
            <a:r>
              <a:rPr lang="ar-EG" sz="2800" dirty="0"/>
              <a:t>النمو الإقتصادى وطبيعته تؤثر على نظم </a:t>
            </a:r>
            <a:r>
              <a:rPr lang="ar-EG" sz="2800" dirty="0" smtClean="0"/>
              <a:t>التعليم </a:t>
            </a:r>
            <a:r>
              <a:rPr lang="ar-EG" sz="2800" dirty="0" smtClean="0">
                <a:solidFill>
                  <a:srgbClr val="FF0000"/>
                </a:solidFill>
              </a:rPr>
              <a:t>( كيف تؤثر ؟ أذكر أمثلة على </a:t>
            </a:r>
            <a:r>
              <a:rPr lang="ar-EG" sz="2800" smtClean="0">
                <a:solidFill>
                  <a:srgbClr val="FF0000"/>
                </a:solidFill>
              </a:rPr>
              <a:t>ذلك )</a:t>
            </a:r>
            <a:endParaRPr lang="ar-EG" sz="2800" dirty="0" smtClean="0">
              <a:solidFill>
                <a:srgbClr val="FF0000"/>
              </a:solidFill>
            </a:endParaRPr>
          </a:p>
          <a:p>
            <a:pPr algn="r" rtl="1"/>
            <a:r>
              <a:rPr lang="ar-EG" sz="2800" dirty="0" smtClean="0"/>
              <a:t>2. الفكر الاقتصادي الذي تتبناه الدولة ( الأيديولوجيا الاقتصادية ) والذي يتضمن نوعين هما الفكر أو النظام الرأسمالي ، والفكر  أو النظام الاشتراكي.</a:t>
            </a:r>
          </a:p>
          <a:p>
            <a:pPr algn="r" rtl="1"/>
            <a:r>
              <a:rPr lang="ar-EG" sz="2800" dirty="0" smtClean="0">
                <a:solidFill>
                  <a:srgbClr val="FF0000"/>
                </a:solidFill>
              </a:rPr>
              <a:t>( فرق بينهما مع ذكر تأثير كل منهما في نظم التعليم وإدارتها ).</a:t>
            </a:r>
          </a:p>
          <a:p>
            <a:pPr algn="r"/>
            <a:r>
              <a:rPr lang="en-US" sz="2800" dirty="0" smtClean="0"/>
              <a:t> </a:t>
            </a:r>
            <a:endParaRPr lang="ar-EG" sz="2800" dirty="0"/>
          </a:p>
        </p:txBody>
      </p:sp>
    </p:spTree>
    <p:extLst>
      <p:ext uri="{BB962C8B-B14F-4D97-AF65-F5344CB8AC3E}">
        <p14:creationId xmlns:p14="http://schemas.microsoft.com/office/powerpoint/2010/main" val="101743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5262979"/>
          </a:xfrm>
          <a:prstGeom prst="rect">
            <a:avLst/>
          </a:prstGeom>
        </p:spPr>
        <p:txBody>
          <a:bodyPr wrap="square">
            <a:spAutoFit/>
          </a:bodyPr>
          <a:lstStyle/>
          <a:p>
            <a:pPr algn="ctr" rtl="1"/>
            <a:r>
              <a:rPr lang="ar-EG" sz="2800" b="1" u="sng" dirty="0"/>
              <a:t>الفصل </a:t>
            </a:r>
            <a:r>
              <a:rPr lang="ar-EG" sz="2800" b="1" u="sng" dirty="0" smtClean="0"/>
              <a:t>الثانى</a:t>
            </a:r>
          </a:p>
          <a:p>
            <a:pPr algn="ctr" rtl="1"/>
            <a:endParaRPr lang="en-US" sz="2800" u="sng" dirty="0" smtClean="0"/>
          </a:p>
          <a:p>
            <a:pPr algn="ctr" rtl="1"/>
            <a:r>
              <a:rPr lang="ar-EG" sz="2800" b="1" dirty="0" smtClean="0">
                <a:solidFill>
                  <a:schemeClr val="accent2"/>
                </a:solidFill>
              </a:rPr>
              <a:t>( القوى والعوامل الثقافية المؤثرة </a:t>
            </a:r>
            <a:endParaRPr lang="en-US" sz="2800" dirty="0" smtClean="0">
              <a:solidFill>
                <a:schemeClr val="accent2"/>
              </a:solidFill>
            </a:endParaRPr>
          </a:p>
          <a:p>
            <a:pPr algn="ctr" rtl="1"/>
            <a:r>
              <a:rPr lang="ar-EG" sz="2800" b="1" dirty="0" smtClean="0">
                <a:solidFill>
                  <a:schemeClr val="accent2"/>
                </a:solidFill>
              </a:rPr>
              <a:t>على </a:t>
            </a:r>
            <a:r>
              <a:rPr lang="ar-EG" sz="2800" b="1" dirty="0">
                <a:solidFill>
                  <a:schemeClr val="accent2"/>
                </a:solidFill>
              </a:rPr>
              <a:t>نظم </a:t>
            </a:r>
            <a:r>
              <a:rPr lang="ar-EG" sz="2800" b="1" dirty="0" smtClean="0">
                <a:solidFill>
                  <a:schemeClr val="accent2"/>
                </a:solidFill>
              </a:rPr>
              <a:t>التعليم )</a:t>
            </a:r>
          </a:p>
          <a:p>
            <a:pPr algn="ctr" rtl="1"/>
            <a:r>
              <a:rPr lang="ar-EG" sz="2800" b="1" dirty="0" smtClean="0">
                <a:solidFill>
                  <a:schemeClr val="accent2"/>
                </a:solidFill>
              </a:rPr>
              <a:t>              </a:t>
            </a:r>
            <a:endParaRPr lang="en-US" sz="2800" dirty="0">
              <a:solidFill>
                <a:schemeClr val="accent2"/>
              </a:solidFill>
            </a:endParaRPr>
          </a:p>
          <a:p>
            <a:pPr lvl="0" algn="ctr" rtl="1"/>
            <a:r>
              <a:rPr lang="ar-EG" sz="2800" b="1" dirty="0" smtClean="0"/>
              <a:t>1. العوامل </a:t>
            </a:r>
            <a:r>
              <a:rPr lang="ar-EG" sz="2800" b="1" dirty="0"/>
              <a:t>السياسية. </a:t>
            </a:r>
            <a:endParaRPr lang="ar-EG" sz="2800" b="1" dirty="0" smtClean="0"/>
          </a:p>
          <a:p>
            <a:pPr lvl="0" algn="ctr" rtl="1"/>
            <a:endParaRPr lang="en-US" sz="2800" dirty="0"/>
          </a:p>
          <a:p>
            <a:pPr lvl="0" algn="ctr" rtl="1"/>
            <a:r>
              <a:rPr lang="ar-EG" sz="2800" b="1" dirty="0" smtClean="0"/>
              <a:t>2. العوامل </a:t>
            </a:r>
            <a:r>
              <a:rPr lang="ar-EG" sz="2800" b="1" dirty="0"/>
              <a:t>السكانية (أوالتركيب السكانى</a:t>
            </a:r>
            <a:r>
              <a:rPr lang="ar-EG" sz="2800" b="1" dirty="0" smtClean="0"/>
              <a:t>).</a:t>
            </a:r>
          </a:p>
          <a:p>
            <a:pPr lvl="0" algn="ctr" rtl="1"/>
            <a:endParaRPr lang="en-US" sz="2800" dirty="0"/>
          </a:p>
          <a:p>
            <a:pPr lvl="0" algn="ctr" rtl="1"/>
            <a:r>
              <a:rPr lang="ar-EG" sz="2800" b="1" dirty="0" smtClean="0"/>
              <a:t>3. العوامل </a:t>
            </a:r>
            <a:r>
              <a:rPr lang="ar-EG" sz="2800" b="1" dirty="0"/>
              <a:t>الإقتصادية.         	</a:t>
            </a:r>
            <a:endParaRPr lang="en-US" sz="2800" dirty="0"/>
          </a:p>
          <a:p>
            <a:pPr algn="ctr" rtl="1"/>
            <a:r>
              <a:rPr lang="ar-EG" sz="2800" b="1" dirty="0"/>
              <a:t> </a:t>
            </a:r>
            <a:endParaRPr lang="en-US" sz="2800" dirty="0"/>
          </a:p>
          <a:p>
            <a:pPr algn="ctr" rtl="1"/>
            <a:r>
              <a:rPr lang="ar-EG" sz="2800" dirty="0"/>
              <a:t> </a:t>
            </a:r>
            <a:endParaRPr lang="en-US" sz="2800" dirty="0"/>
          </a:p>
        </p:txBody>
      </p:sp>
    </p:spTree>
    <p:extLst>
      <p:ext uri="{BB962C8B-B14F-4D97-AF65-F5344CB8AC3E}">
        <p14:creationId xmlns:p14="http://schemas.microsoft.com/office/powerpoint/2010/main" val="42340171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9144000" cy="3539430"/>
          </a:xfrm>
          <a:prstGeom prst="rect">
            <a:avLst/>
          </a:prstGeom>
        </p:spPr>
        <p:txBody>
          <a:bodyPr wrap="square">
            <a:spAutoFit/>
          </a:bodyPr>
          <a:lstStyle/>
          <a:p>
            <a:pPr algn="just" rtl="1"/>
            <a:r>
              <a:rPr lang="ar-EG" sz="2800" b="1" u="sng" dirty="0"/>
              <a:t>العوامل السياسية :</a:t>
            </a:r>
            <a:endParaRPr lang="en-US" sz="2800" dirty="0"/>
          </a:p>
          <a:p>
            <a:pPr algn="just" rtl="1"/>
            <a:r>
              <a:rPr lang="ar-EG" sz="2800" dirty="0"/>
              <a:t>تتضمن القوى </a:t>
            </a:r>
            <a:r>
              <a:rPr lang="ar-EG" sz="2800" dirty="0" smtClean="0"/>
              <a:t>السياسية نوعين من العوامل الفرعية </a:t>
            </a:r>
            <a:r>
              <a:rPr lang="ar-EG" sz="2800" dirty="0"/>
              <a:t>: </a:t>
            </a:r>
            <a:endParaRPr lang="ar-EG" sz="2800" dirty="0" smtClean="0"/>
          </a:p>
          <a:p>
            <a:pPr algn="just" rtl="1"/>
            <a:endParaRPr lang="ar-EG" sz="2800" dirty="0" smtClean="0"/>
          </a:p>
          <a:p>
            <a:pPr algn="just" rtl="1"/>
            <a:r>
              <a:rPr lang="ar-EG" sz="2800" dirty="0" smtClean="0"/>
              <a:t>أولاً. النظرية </a:t>
            </a:r>
            <a:r>
              <a:rPr lang="ar-EG" sz="2800" dirty="0"/>
              <a:t>السياسية التى يؤمن </a:t>
            </a:r>
            <a:r>
              <a:rPr lang="ar-EG" sz="2800" dirty="0" smtClean="0"/>
              <a:t>بها ( الأيديولوجيا السياسية)، </a:t>
            </a:r>
            <a:r>
              <a:rPr lang="ar-EG" sz="2800" dirty="0"/>
              <a:t>ويمارسها مجتمع ما، </a:t>
            </a:r>
            <a:r>
              <a:rPr lang="ar-EG" sz="2800" dirty="0" smtClean="0"/>
              <a:t>وهى </a:t>
            </a:r>
            <a:r>
              <a:rPr lang="ar-EG" sz="2800" dirty="0"/>
              <a:t>: الظروف السياسية الدائمة التى يعيشها المجتمع. </a:t>
            </a:r>
            <a:endParaRPr lang="ar-EG" sz="2800" dirty="0" smtClean="0"/>
          </a:p>
          <a:p>
            <a:pPr algn="just" rtl="1"/>
            <a:endParaRPr lang="ar-EG" sz="2800" dirty="0"/>
          </a:p>
          <a:p>
            <a:pPr algn="just" rtl="1"/>
            <a:r>
              <a:rPr lang="ar-EG" sz="2800" dirty="0" smtClean="0"/>
              <a:t>ثانيًا. الظروف </a:t>
            </a:r>
            <a:r>
              <a:rPr lang="ar-EG" sz="2800" dirty="0"/>
              <a:t>السياسية المؤقته، أو الطارئة، التى تفرض نفسها على المجتمع، أو </a:t>
            </a:r>
            <a:r>
              <a:rPr lang="ar-EG" sz="2800" dirty="0" smtClean="0"/>
              <a:t>تجبره </a:t>
            </a:r>
            <a:r>
              <a:rPr lang="ar-EG" sz="2800" dirty="0"/>
              <a:t>على أن يتخلى عن سياسته التى يسير عليها. </a:t>
            </a:r>
            <a:endParaRPr lang="en-US" sz="2800" dirty="0"/>
          </a:p>
        </p:txBody>
      </p:sp>
    </p:spTree>
    <p:extLst>
      <p:ext uri="{BB962C8B-B14F-4D97-AF65-F5344CB8AC3E}">
        <p14:creationId xmlns:p14="http://schemas.microsoft.com/office/powerpoint/2010/main" val="36603958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262979"/>
          </a:xfrm>
          <a:prstGeom prst="rect">
            <a:avLst/>
          </a:prstGeom>
        </p:spPr>
        <p:txBody>
          <a:bodyPr wrap="square">
            <a:spAutoFit/>
          </a:bodyPr>
          <a:lstStyle/>
          <a:p>
            <a:pPr algn="just" rtl="1"/>
            <a:r>
              <a:rPr lang="ar-EG" sz="2800" b="1" dirty="0" smtClean="0">
                <a:solidFill>
                  <a:schemeClr val="accent2"/>
                </a:solidFill>
              </a:rPr>
              <a:t>أولاً: النظرية </a:t>
            </a:r>
            <a:r>
              <a:rPr lang="ar-EG" sz="2800" b="1" dirty="0">
                <a:solidFill>
                  <a:schemeClr val="accent2"/>
                </a:solidFill>
              </a:rPr>
              <a:t>السياسية التى </a:t>
            </a:r>
            <a:r>
              <a:rPr lang="ar-EG" sz="2800" b="1" dirty="0" smtClean="0">
                <a:solidFill>
                  <a:schemeClr val="accent2"/>
                </a:solidFill>
              </a:rPr>
              <a:t>تؤمن بها الدولة </a:t>
            </a:r>
            <a:r>
              <a:rPr lang="ar-EG" sz="2800" b="1" dirty="0">
                <a:solidFill>
                  <a:schemeClr val="accent2"/>
                </a:solidFill>
              </a:rPr>
              <a:t>( الأيديولوجيا السياسية</a:t>
            </a:r>
            <a:r>
              <a:rPr lang="ar-EG" sz="2800" b="1" dirty="0" smtClean="0">
                <a:solidFill>
                  <a:schemeClr val="accent2"/>
                </a:solidFill>
              </a:rPr>
              <a:t>):</a:t>
            </a:r>
          </a:p>
          <a:p>
            <a:pPr algn="just" rtl="1"/>
            <a:endParaRPr lang="ar-EG" sz="2800" dirty="0"/>
          </a:p>
          <a:p>
            <a:pPr algn="just" rtl="1"/>
            <a:r>
              <a:rPr lang="ar-EG" sz="2800" dirty="0"/>
              <a:t>إ</a:t>
            </a:r>
            <a:r>
              <a:rPr lang="ar-EG" sz="2800" dirty="0" smtClean="0"/>
              <a:t>ن </a:t>
            </a:r>
            <a:r>
              <a:rPr lang="ar-EG" sz="2800" dirty="0"/>
              <a:t>المفهوم الحديث </a:t>
            </a:r>
            <a:r>
              <a:rPr lang="ar-EG" sz="2800" dirty="0" smtClean="0"/>
              <a:t>للأيدولوجيا </a:t>
            </a:r>
            <a:r>
              <a:rPr lang="ar-EG" sz="2800" dirty="0"/>
              <a:t>ليس </a:t>
            </a:r>
            <a:r>
              <a:rPr lang="ar-EG" sz="2800" dirty="0" smtClean="0"/>
              <a:t>مقصورًا </a:t>
            </a:r>
            <a:r>
              <a:rPr lang="ar-EG" sz="2800" dirty="0"/>
              <a:t>على دائرة </a:t>
            </a:r>
            <a:r>
              <a:rPr lang="ar-EG" sz="2800" dirty="0" smtClean="0"/>
              <a:t>السياسة. </a:t>
            </a:r>
            <a:r>
              <a:rPr lang="ar-EG" sz="2800" dirty="0"/>
              <a:t>ومع صعوبة وضع تعريف موحد </a:t>
            </a:r>
            <a:r>
              <a:rPr lang="ar-EG" sz="2800" dirty="0" smtClean="0"/>
              <a:t>للايدولوجيا؛ </a:t>
            </a:r>
            <a:r>
              <a:rPr lang="ar-EG" sz="2800" dirty="0"/>
              <a:t>إلا أنه يمكن تعريفها بأنها مجموعة من </a:t>
            </a:r>
            <a:r>
              <a:rPr lang="ar-EG" sz="2800" dirty="0" smtClean="0"/>
              <a:t>الأفكار </a:t>
            </a:r>
            <a:r>
              <a:rPr lang="ar-EG" sz="2800" dirty="0"/>
              <a:t>التى تضع الأساس لنظام سياسى وإجتماعى وإقتصادى معين. وبهذا يتضح صعوبة فصل النظرية السياسية عن النظرية الإقتصادية أو الإجتماعية أو التربوية. </a:t>
            </a:r>
            <a:endParaRPr lang="ar-EG" sz="2800" dirty="0" smtClean="0"/>
          </a:p>
          <a:p>
            <a:pPr algn="just" rtl="1"/>
            <a:r>
              <a:rPr lang="ar-EG" sz="2800" dirty="0"/>
              <a:t>وفى ضوء هذا الفهم </a:t>
            </a:r>
            <a:r>
              <a:rPr lang="ar-EG" sz="2800" dirty="0" smtClean="0"/>
              <a:t>للأيديولوجيا </a:t>
            </a:r>
            <a:r>
              <a:rPr lang="ar-EG" sz="2800" dirty="0"/>
              <a:t>يمكن القول بأن النظم التعليمية تتأثر </a:t>
            </a:r>
            <a:r>
              <a:rPr lang="ar-EG" sz="2800" dirty="0" smtClean="0"/>
              <a:t>تأثرًا مباشرًا </a:t>
            </a:r>
            <a:r>
              <a:rPr lang="ar-EG" sz="2800" dirty="0"/>
              <a:t>بنمط </a:t>
            </a:r>
            <a:r>
              <a:rPr lang="ar-EG" sz="2800" dirty="0" smtClean="0"/>
              <a:t>الأيديولوجيا </a:t>
            </a:r>
            <a:r>
              <a:rPr lang="ar-EG" sz="2800" dirty="0"/>
              <a:t>السائد. وعلى هذا الأساس يمكن تقسيم النظم التعليمية المعاصرة بصفة عامة إلى مجموعتين </a:t>
            </a:r>
            <a:r>
              <a:rPr lang="ar-EG" sz="2800" dirty="0" smtClean="0"/>
              <a:t>كبيرتين هما </a:t>
            </a:r>
            <a:r>
              <a:rPr lang="ar-EG" sz="2800" dirty="0"/>
              <a:t>: النظم </a:t>
            </a:r>
            <a:r>
              <a:rPr lang="ar-EG" sz="2800" dirty="0" smtClean="0"/>
              <a:t>النمطية، </a:t>
            </a:r>
            <a:r>
              <a:rPr lang="ar-EG" sz="2800" dirty="0"/>
              <a:t>والنظم التنوعية. </a:t>
            </a:r>
            <a:endParaRPr lang="en-US" sz="2800" dirty="0"/>
          </a:p>
          <a:p>
            <a:pPr algn="just" rtl="1"/>
            <a:endParaRPr lang="en-US" sz="2800" dirty="0"/>
          </a:p>
        </p:txBody>
      </p:sp>
    </p:spTree>
    <p:extLst>
      <p:ext uri="{BB962C8B-B14F-4D97-AF65-F5344CB8AC3E}">
        <p14:creationId xmlns:p14="http://schemas.microsoft.com/office/powerpoint/2010/main" val="366039585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pPr algn="just" rtl="1"/>
            <a:r>
              <a:rPr lang="ar-EG" sz="2800" u="sng" dirty="0" smtClean="0">
                <a:solidFill>
                  <a:srgbClr val="FF0000"/>
                </a:solidFill>
              </a:rPr>
              <a:t>1.  </a:t>
            </a:r>
            <a:r>
              <a:rPr lang="ar-EG" sz="2800" u="sng" dirty="0" smtClean="0">
                <a:solidFill>
                  <a:srgbClr val="00B0F0"/>
                </a:solidFill>
              </a:rPr>
              <a:t>النظم </a:t>
            </a:r>
            <a:r>
              <a:rPr lang="ar-EG" sz="2800" u="sng" dirty="0">
                <a:solidFill>
                  <a:srgbClr val="00B0F0"/>
                </a:solidFill>
              </a:rPr>
              <a:t>النمطية </a:t>
            </a:r>
            <a:r>
              <a:rPr lang="ar-EG" sz="2800" u="sng" dirty="0">
                <a:solidFill>
                  <a:srgbClr val="FF0000"/>
                </a:solidFill>
              </a:rPr>
              <a:t>: </a:t>
            </a:r>
            <a:endParaRPr lang="ar-EG" sz="2800" u="sng" dirty="0" smtClean="0">
              <a:solidFill>
                <a:srgbClr val="FF0000"/>
              </a:solidFill>
            </a:endParaRPr>
          </a:p>
          <a:p>
            <a:pPr algn="just" rtl="1"/>
            <a:r>
              <a:rPr lang="ar-EG" sz="2800" dirty="0" smtClean="0"/>
              <a:t>وهى </a:t>
            </a:r>
            <a:r>
              <a:rPr lang="ar-EG" sz="2800" dirty="0"/>
              <a:t>النظم التى تستهدف تشكيل نمط موحد من الأفراد بإخضاعهم لمؤاثرات تربوية واحدة. لكن هذه النظم تنقسم بدورها فيما بينها إلى نوعين : نوع عقائدى ونوع ثقافى وحضارى. </a:t>
            </a:r>
            <a:endParaRPr lang="ar-EG" sz="2800" dirty="0" smtClean="0"/>
          </a:p>
          <a:p>
            <a:pPr algn="just" rtl="1"/>
            <a:r>
              <a:rPr lang="ar-EG" sz="2800" u="sng" dirty="0"/>
              <a:t>(أ) </a:t>
            </a:r>
            <a:r>
              <a:rPr lang="ar-EG" sz="2800" u="sng" dirty="0" smtClean="0"/>
              <a:t>النوع </a:t>
            </a:r>
            <a:r>
              <a:rPr lang="ar-EG" sz="2800" u="sng" dirty="0"/>
              <a:t>الأول وهو </a:t>
            </a:r>
            <a:r>
              <a:rPr lang="ar-EG" sz="2800" u="sng" dirty="0" smtClean="0"/>
              <a:t>النظم (النمطية العقائدية) </a:t>
            </a:r>
            <a:r>
              <a:rPr lang="ar-EG" sz="2800" u="sng" dirty="0"/>
              <a:t>: </a:t>
            </a:r>
            <a:endParaRPr lang="ar-EG" sz="2800" u="sng" dirty="0" smtClean="0"/>
          </a:p>
          <a:p>
            <a:pPr algn="just" rtl="1"/>
            <a:endParaRPr lang="ar-EG" sz="2800" u="sng" dirty="0" smtClean="0"/>
          </a:p>
          <a:p>
            <a:pPr algn="just" rtl="1"/>
            <a:r>
              <a:rPr lang="ar-EG" sz="2800" dirty="0" smtClean="0"/>
              <a:t>هى </a:t>
            </a:r>
            <a:r>
              <a:rPr lang="ar-EG" sz="2800" dirty="0"/>
              <a:t>التى تستهدف تحقيق أغراض عقائدية ومثالها النظم التعليمية فى دول الكتلة الاشتراكية وعلى رأسها الاتحاد السوفيتى </a:t>
            </a:r>
            <a:r>
              <a:rPr lang="ar-EG" sz="2800" dirty="0" smtClean="0"/>
              <a:t>سابقًا (روسيا ) وفى </a:t>
            </a:r>
            <a:r>
              <a:rPr lang="ar-EG" sz="2800" dirty="0"/>
              <a:t>ضوء هذه الأيديولوجية فإن الدولة هى التى تحتكر التعليم وتسيطر عليه سيطرة تامة</a:t>
            </a:r>
            <a:r>
              <a:rPr lang="ar-EG" sz="2800" dirty="0" smtClean="0"/>
              <a:t>.</a:t>
            </a:r>
          </a:p>
          <a:p>
            <a:pPr algn="just" rtl="1"/>
            <a:r>
              <a:rPr lang="ar-EG" sz="2800" u="sng" dirty="0" smtClean="0"/>
              <a:t>(ب</a:t>
            </a:r>
            <a:r>
              <a:rPr lang="ar-EG" sz="2800" u="sng" smtClean="0"/>
              <a:t>) النوع </a:t>
            </a:r>
            <a:r>
              <a:rPr lang="ar-EG" sz="2800" u="sng" dirty="0" smtClean="0"/>
              <a:t>الثاني هو </a:t>
            </a:r>
            <a:r>
              <a:rPr lang="ar-EG" sz="2800" u="sng" dirty="0"/>
              <a:t>النظم </a:t>
            </a:r>
            <a:r>
              <a:rPr lang="ar-EG" sz="2800" u="sng" dirty="0" smtClean="0"/>
              <a:t>(النمطية الحضارية) :</a:t>
            </a:r>
          </a:p>
          <a:p>
            <a:pPr algn="just" rtl="1"/>
            <a:r>
              <a:rPr lang="ar-EG" sz="2800" u="sng" dirty="0" smtClean="0"/>
              <a:t> </a:t>
            </a:r>
          </a:p>
          <a:p>
            <a:pPr algn="just" rtl="1"/>
            <a:r>
              <a:rPr lang="ar-EG" sz="2800" dirty="0" smtClean="0"/>
              <a:t>فهى </a:t>
            </a:r>
            <a:r>
              <a:rPr lang="ar-EG" sz="2800" dirty="0"/>
              <a:t>النظم التى تهتم بالأسس الثقافية والحضارية على أساس قومى، وأقرب مثال لها هو نظام التعليم الفرنسى. </a:t>
            </a:r>
            <a:r>
              <a:rPr lang="ar-EG" sz="2800" dirty="0" smtClean="0"/>
              <a:t>وتقوم </a:t>
            </a:r>
            <a:r>
              <a:rPr lang="ar-EG" sz="2800" dirty="0"/>
              <a:t>النظم النمطية على أسس مركزية بصفة عامة تمشيا منطقيا معها، حيث تقوم السلطة المركزية فيها بالمسئولية الكبرى فى إدارة وتوجيه التعليم على المستوى القومى</a:t>
            </a:r>
            <a:endParaRPr lang="en-US" sz="2800" dirty="0"/>
          </a:p>
        </p:txBody>
      </p:sp>
    </p:spTree>
    <p:extLst>
      <p:ext uri="{BB962C8B-B14F-4D97-AF65-F5344CB8AC3E}">
        <p14:creationId xmlns:p14="http://schemas.microsoft.com/office/powerpoint/2010/main" val="3409048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4401205"/>
          </a:xfrm>
          <a:prstGeom prst="rect">
            <a:avLst/>
          </a:prstGeom>
        </p:spPr>
        <p:txBody>
          <a:bodyPr wrap="square">
            <a:spAutoFit/>
          </a:bodyPr>
          <a:lstStyle/>
          <a:p>
            <a:pPr algn="just" rtl="1"/>
            <a:r>
              <a:rPr lang="ar-EG" sz="2800" u="sng" dirty="0" smtClean="0">
                <a:solidFill>
                  <a:schemeClr val="accent2"/>
                </a:solidFill>
              </a:rPr>
              <a:t>2. </a:t>
            </a:r>
            <a:r>
              <a:rPr lang="ar-EG" sz="2800" u="sng" dirty="0" smtClean="0">
                <a:solidFill>
                  <a:srgbClr val="00B0F0"/>
                </a:solidFill>
              </a:rPr>
              <a:t>النظم </a:t>
            </a:r>
            <a:r>
              <a:rPr lang="ar-EG" sz="2800" u="sng" dirty="0">
                <a:solidFill>
                  <a:srgbClr val="00B0F0"/>
                </a:solidFill>
              </a:rPr>
              <a:t>التنوعية </a:t>
            </a:r>
            <a:r>
              <a:rPr lang="ar-EG" sz="2800" u="sng" dirty="0"/>
              <a:t>: </a:t>
            </a:r>
            <a:endParaRPr lang="ar-EG" sz="2800" u="sng" dirty="0" smtClean="0"/>
          </a:p>
          <a:p>
            <a:pPr algn="just" rtl="1"/>
            <a:endParaRPr lang="ar-EG" sz="2800" u="sng" dirty="0" smtClean="0"/>
          </a:p>
          <a:p>
            <a:pPr algn="just" rtl="1"/>
            <a:r>
              <a:rPr lang="ar-EG" sz="2800" dirty="0" smtClean="0"/>
              <a:t>وهى </a:t>
            </a:r>
            <a:r>
              <a:rPr lang="ar-EG" sz="2800" dirty="0"/>
              <a:t>النظم التى تقوم على أساس </a:t>
            </a:r>
            <a:r>
              <a:rPr lang="ar-EG" sz="2800" dirty="0" smtClean="0"/>
              <a:t>ديمقراطى،</a:t>
            </a:r>
            <a:r>
              <a:rPr lang="ar-EG" sz="2800" u="sng" dirty="0"/>
              <a:t> </a:t>
            </a:r>
            <a:r>
              <a:rPr lang="ar-EG" sz="2800" dirty="0" smtClean="0"/>
              <a:t>والديمقراطية </a:t>
            </a:r>
            <a:r>
              <a:rPr lang="ar-EG" sz="2800" dirty="0"/>
              <a:t>تؤمن </a:t>
            </a:r>
            <a:r>
              <a:rPr lang="ar-EG" sz="2800" dirty="0" smtClean="0"/>
              <a:t>بالتنوع، واللامركزية الإدارية، </a:t>
            </a:r>
            <a:r>
              <a:rPr lang="ar-EG" sz="2800" dirty="0"/>
              <a:t>والتعدد وحرية الاختيار على أساس من الإيمان بقيمة الفرد فى ذاته، وأن الأفراد يختلفون فيما بينهم فى القدرات والاستعدادات، وأن على نظام التعليم أن يواجه هذه الفروق وأن يساعد التلميذ على تنمية هذه القدرات والاستعدادات إلى أقصى حد ممكن، وإلى جانب هذا </a:t>
            </a:r>
            <a:r>
              <a:rPr lang="ar-EG" sz="2800" dirty="0" smtClean="0"/>
              <a:t>أيضًا، </a:t>
            </a:r>
            <a:r>
              <a:rPr lang="ar-EG" sz="2800" dirty="0"/>
              <a:t>هناك </a:t>
            </a:r>
            <a:r>
              <a:rPr lang="ar-EG" sz="2800" dirty="0" smtClean="0"/>
              <a:t>المجموعات </a:t>
            </a:r>
            <a:r>
              <a:rPr lang="ar-EG" sz="2800" dirty="0"/>
              <a:t>العنصرية والدينية والأقليات المختلفة بما لها من حقوق فى تأسيس وإنشاء المدارس الخاصة بها، ومن أمثلة النظم التعليم الأمريكى والبريطانى</a:t>
            </a:r>
            <a:endParaRPr lang="en-US" sz="2800" dirty="0"/>
          </a:p>
          <a:p>
            <a:pPr algn="just" rtl="1"/>
            <a:endParaRPr lang="ar-EG" sz="2800" dirty="0"/>
          </a:p>
        </p:txBody>
      </p:sp>
    </p:spTree>
    <p:extLst>
      <p:ext uri="{BB962C8B-B14F-4D97-AF65-F5344CB8AC3E}">
        <p14:creationId xmlns:p14="http://schemas.microsoft.com/office/powerpoint/2010/main" val="38059716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2677656"/>
          </a:xfrm>
          <a:prstGeom prst="rect">
            <a:avLst/>
          </a:prstGeom>
        </p:spPr>
        <p:txBody>
          <a:bodyPr wrap="square">
            <a:spAutoFit/>
          </a:bodyPr>
          <a:lstStyle/>
          <a:p>
            <a:pPr algn="just" rtl="1"/>
            <a:r>
              <a:rPr lang="ar-EG" sz="2800" b="1" dirty="0" smtClean="0">
                <a:solidFill>
                  <a:srgbClr val="FF0000"/>
                </a:solidFill>
              </a:rPr>
              <a:t>ثانيًا: الظروف </a:t>
            </a:r>
            <a:r>
              <a:rPr lang="ar-EG" sz="2800" b="1" dirty="0">
                <a:solidFill>
                  <a:srgbClr val="FF0000"/>
                </a:solidFill>
              </a:rPr>
              <a:t>السياسية المؤقتة </a:t>
            </a:r>
            <a:r>
              <a:rPr lang="ar-EG" sz="2800" b="1" dirty="0" smtClean="0">
                <a:solidFill>
                  <a:srgbClr val="FF0000"/>
                </a:solidFill>
              </a:rPr>
              <a:t>:</a:t>
            </a:r>
          </a:p>
          <a:p>
            <a:pPr algn="just" rtl="1"/>
            <a:endParaRPr lang="en-US" sz="2800" dirty="0"/>
          </a:p>
          <a:p>
            <a:pPr algn="just" rtl="1"/>
            <a:r>
              <a:rPr lang="ar-EG" sz="2800" dirty="0"/>
              <a:t>هى الظروف التى تؤدى إلى تحلى المجتمع عن نظريته السياسية مثل ظروف الحرب أو ظروف الاضطرابات و القلاقل أو ظروف الاحتلال </a:t>
            </a:r>
            <a:endParaRPr lang="ar-EG" sz="2800" dirty="0" smtClean="0"/>
          </a:p>
          <a:p>
            <a:pPr algn="just" rtl="1"/>
            <a:r>
              <a:rPr lang="ar-EG" sz="2800" dirty="0" smtClean="0"/>
              <a:t>وهى </a:t>
            </a:r>
            <a:r>
              <a:rPr lang="ar-EG" sz="2800" dirty="0"/>
              <a:t>ظروف لها تأثير كبير على النظم التعليمية سواء فيما ينفق على التعليم. أو فى تعطيله أو فى فرض لغة ومناهج التعليم السائدة بالدول </a:t>
            </a:r>
            <a:r>
              <a:rPr lang="ar-EG" sz="2800" dirty="0" smtClean="0"/>
              <a:t>الغازية</a:t>
            </a:r>
            <a:r>
              <a:rPr lang="ar-EG" sz="2800" dirty="0"/>
              <a:t>.</a:t>
            </a:r>
            <a:endParaRPr lang="en-US" sz="2800" dirty="0"/>
          </a:p>
        </p:txBody>
      </p:sp>
    </p:spTree>
    <p:extLst>
      <p:ext uri="{BB962C8B-B14F-4D97-AF65-F5344CB8AC3E}">
        <p14:creationId xmlns:p14="http://schemas.microsoft.com/office/powerpoint/2010/main" val="265055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970318"/>
          </a:xfrm>
          <a:prstGeom prst="rect">
            <a:avLst/>
          </a:prstGeom>
        </p:spPr>
        <p:txBody>
          <a:bodyPr wrap="square">
            <a:spAutoFit/>
          </a:bodyPr>
          <a:lstStyle/>
          <a:p>
            <a:pPr algn="just" rtl="1"/>
            <a:r>
              <a:rPr lang="ar-EG" sz="2800" b="1" u="sng" dirty="0"/>
              <a:t>العوامل السكانية ( التركيبة السكانية </a:t>
            </a:r>
            <a:r>
              <a:rPr lang="ar-EG" sz="2800" b="1" u="sng" dirty="0" smtClean="0"/>
              <a:t>):</a:t>
            </a:r>
          </a:p>
          <a:p>
            <a:pPr algn="just" rtl="1"/>
            <a:endParaRPr lang="en-US" sz="2800" dirty="0"/>
          </a:p>
          <a:p>
            <a:pPr algn="just" rtl="1"/>
            <a:r>
              <a:rPr lang="ar-EG" sz="2800" dirty="0"/>
              <a:t>سنتناول فى حديثنا عن التركيب السكانى ثلاثة عناصر رئيسية تتعلق بهذا التركيب وتبين أهميته فى تشكيل النظم التعليمية وهى</a:t>
            </a:r>
            <a:r>
              <a:rPr lang="ar-EG" sz="2800" dirty="0" smtClean="0"/>
              <a:t>:</a:t>
            </a:r>
          </a:p>
          <a:p>
            <a:pPr algn="just" rtl="1"/>
            <a:endParaRPr lang="en-US" sz="2800" dirty="0"/>
          </a:p>
          <a:p>
            <a:pPr algn="just" rtl="1"/>
            <a:r>
              <a:rPr lang="ar-EG" sz="2800" dirty="0"/>
              <a:t>1- التكوين العنصرى.</a:t>
            </a:r>
            <a:endParaRPr lang="en-US" sz="2800" dirty="0"/>
          </a:p>
          <a:p>
            <a:pPr algn="just" rtl="1"/>
            <a:r>
              <a:rPr lang="ar-EG" sz="2800" dirty="0"/>
              <a:t>2- التكوين اللغوى.</a:t>
            </a:r>
            <a:endParaRPr lang="en-US" sz="2800" dirty="0"/>
          </a:p>
          <a:p>
            <a:pPr algn="just" rtl="1"/>
            <a:r>
              <a:rPr lang="ar-EG" sz="2800" dirty="0"/>
              <a:t>3- الإنفجار السكانى.</a:t>
            </a:r>
            <a:endParaRPr lang="en-US" sz="2800" dirty="0"/>
          </a:p>
          <a:p>
            <a:pPr lvl="0" algn="just" rtl="1"/>
            <a:endParaRPr lang="ar-EG" sz="2800" u="sng" dirty="0" smtClean="0"/>
          </a:p>
        </p:txBody>
      </p:sp>
    </p:spTree>
    <p:extLst>
      <p:ext uri="{BB962C8B-B14F-4D97-AF65-F5344CB8AC3E}">
        <p14:creationId xmlns:p14="http://schemas.microsoft.com/office/powerpoint/2010/main" val="2454707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24754"/>
          </a:xfrm>
          <a:prstGeom prst="rect">
            <a:avLst/>
          </a:prstGeom>
        </p:spPr>
        <p:txBody>
          <a:bodyPr wrap="square">
            <a:spAutoFit/>
          </a:bodyPr>
          <a:lstStyle/>
          <a:p>
            <a:pPr marL="514350" indent="-514350" algn="r" rtl="1">
              <a:buAutoNum type="arabicPeriod"/>
            </a:pPr>
            <a:r>
              <a:rPr lang="ar-EG" sz="2800" dirty="0" smtClean="0"/>
              <a:t>التكوين </a:t>
            </a:r>
            <a:r>
              <a:rPr lang="ar-EG" sz="2800" dirty="0"/>
              <a:t>العنصرى: </a:t>
            </a:r>
            <a:endParaRPr lang="ar-EG" sz="2800" dirty="0" smtClean="0"/>
          </a:p>
          <a:p>
            <a:pPr algn="r" rtl="1"/>
            <a:endParaRPr lang="ar-EG" sz="2800" dirty="0"/>
          </a:p>
          <a:p>
            <a:pPr algn="r" rtl="1"/>
            <a:r>
              <a:rPr lang="ar-EG" sz="2800" dirty="0" smtClean="0"/>
              <a:t>تتأثر </a:t>
            </a:r>
            <a:r>
              <a:rPr lang="ar-EG" sz="2800" dirty="0"/>
              <a:t>النظم التعليمية بالتكوين العنصرى للسكان ويقصد به </a:t>
            </a:r>
            <a:r>
              <a:rPr lang="ar-EG" sz="2800" dirty="0" smtClean="0"/>
              <a:t>العنصر أو الجنس أو </a:t>
            </a:r>
            <a:r>
              <a:rPr lang="ar-EG" sz="2800" dirty="0"/>
              <a:t>السلالة </a:t>
            </a:r>
            <a:r>
              <a:rPr lang="en-US" sz="2800" dirty="0" smtClean="0"/>
              <a:t>Race</a:t>
            </a:r>
            <a:endParaRPr lang="ar-EG" sz="2800" dirty="0" smtClean="0"/>
          </a:p>
          <a:p>
            <a:pPr algn="r" rtl="1"/>
            <a:r>
              <a:rPr lang="ar-EG" sz="2800" dirty="0" smtClean="0"/>
              <a:t>وفى </a:t>
            </a:r>
            <a:r>
              <a:rPr lang="ar-EG" sz="2800" dirty="0"/>
              <a:t>معناه </a:t>
            </a:r>
            <a:r>
              <a:rPr lang="ar-EG" sz="2800" dirty="0" smtClean="0"/>
              <a:t>الإجتماعى فإنه </a:t>
            </a:r>
            <a:r>
              <a:rPr lang="ar-EG" sz="2800" dirty="0"/>
              <a:t>يطلق غالباً على قبيلة أو على أمة أو مجموعة من </a:t>
            </a:r>
            <a:r>
              <a:rPr lang="ar-EG" sz="2800" dirty="0" smtClean="0"/>
              <a:t>الشعوب؛ </a:t>
            </a:r>
            <a:r>
              <a:rPr lang="ar-EG" sz="2800" dirty="0"/>
              <a:t>كما هو الحال عندما نقول الجنس الغربى أو الجنس الجرمانى. </a:t>
            </a:r>
            <a:endParaRPr lang="en-US" sz="2800" dirty="0"/>
          </a:p>
          <a:p>
            <a:pPr algn="r" rtl="1"/>
            <a:r>
              <a:rPr lang="ar-EG" sz="2800" dirty="0"/>
              <a:t>وفى اسرائيل توجد تفرقة من نوع آخر. حيث تمارس لونا قاسيا من التفرقة العنصرية للفلسطينين أصحاب البلاد الحقيقيون وتتضح تلك العنصرية فى التعليم. </a:t>
            </a:r>
            <a:endParaRPr lang="en-US" sz="2800" dirty="0"/>
          </a:p>
          <a:p>
            <a:pPr algn="r" rtl="1"/>
            <a:r>
              <a:rPr lang="ar-EG" sz="2800" u="sng" dirty="0" smtClean="0">
                <a:solidFill>
                  <a:srgbClr val="FF0000"/>
                </a:solidFill>
              </a:rPr>
              <a:t>( ما مظاهر ذلك ؟ )</a:t>
            </a:r>
          </a:p>
          <a:p>
            <a:pPr algn="r" rtl="1"/>
            <a:endParaRPr lang="ar-EG" sz="2800" u="sng" dirty="0" smtClean="0"/>
          </a:p>
          <a:p>
            <a:pPr algn="r" rtl="1"/>
            <a:r>
              <a:rPr lang="ar-EG" sz="2800" dirty="0" smtClean="0"/>
              <a:t>2. التكوين اللغوي</a:t>
            </a:r>
          </a:p>
          <a:p>
            <a:pPr algn="r" rtl="1"/>
            <a:endParaRPr lang="ar-EG" sz="2800" dirty="0" smtClean="0"/>
          </a:p>
          <a:p>
            <a:pPr algn="r" rtl="1"/>
            <a:r>
              <a:rPr lang="ar-EG" sz="2800" dirty="0"/>
              <a:t>يلعب التكوين اللغوى دورا مهما فى تشكيل النظم التعليمية. وتوجد المشكلة اللغوية فى الدول التى يتكلم سكانها أكثر من </a:t>
            </a:r>
            <a:r>
              <a:rPr lang="ar-EG" sz="2800" dirty="0" smtClean="0"/>
              <a:t>لغة. </a:t>
            </a:r>
            <a:r>
              <a:rPr lang="ar-EG" sz="2800" dirty="0" smtClean="0">
                <a:solidFill>
                  <a:srgbClr val="FF0000"/>
                </a:solidFill>
              </a:rPr>
              <a:t>(وضح كيف يحدث ذلك؟ ) </a:t>
            </a:r>
            <a:endParaRPr lang="ar-EG" sz="2800" u="sng" dirty="0" smtClean="0">
              <a:solidFill>
                <a:srgbClr val="FF0000"/>
              </a:solidFill>
            </a:endParaRPr>
          </a:p>
        </p:txBody>
      </p:sp>
    </p:spTree>
    <p:extLst>
      <p:ext uri="{BB962C8B-B14F-4D97-AF65-F5344CB8AC3E}">
        <p14:creationId xmlns:p14="http://schemas.microsoft.com/office/powerpoint/2010/main" val="82667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1498</TotalTime>
  <Words>792</Words>
  <Application>Microsoft Office PowerPoint</Application>
  <PresentationFormat>On-screen Show (4:3)</PresentationFormat>
  <Paragraphs>65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Angles</vt:lpstr>
      <vt:lpstr>محاضرة 2  اسم المقرر: نظام التعليم في مصر والاتجاهات المعاصرة كود المقرر: comp 421 أستاذ المقرر: د. فاطمة محمد منير اللمعي اسم الشعبة: جميع الشعب العلمية والأدبية والفنية ماعدا الطفولة الفرقة الدراسية: الفرقة الرابعة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Dr.Vista</dc:creator>
  <cp:lastModifiedBy>Dr.Vista</cp:lastModifiedBy>
  <cp:revision>25</cp:revision>
  <dcterms:created xsi:type="dcterms:W3CDTF">2006-08-16T00:00:00Z</dcterms:created>
  <dcterms:modified xsi:type="dcterms:W3CDTF">2020-03-17T20:18:45Z</dcterms:modified>
</cp:coreProperties>
</file>